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8" r:id="rId3"/>
    <p:sldId id="267" r:id="rId4"/>
    <p:sldId id="257" r:id="rId5"/>
    <p:sldId id="258" r:id="rId6"/>
    <p:sldId id="262" r:id="rId7"/>
    <p:sldId id="259" r:id="rId8"/>
    <p:sldId id="260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82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lery Kubarovsky" userId="1586e3c2-b984-4779-9f34-8aaea672631f" providerId="ADAL" clId="{9BD377B0-1838-D845-8B7F-D48765E495CF}"/>
    <pc:docChg chg="modSld">
      <pc:chgData name="Valery Kubarovsky" userId="1586e3c2-b984-4779-9f34-8aaea672631f" providerId="ADAL" clId="{9BD377B0-1838-D845-8B7F-D48765E495CF}" dt="2024-01-23T22:41:14.476" v="41" actId="20577"/>
      <pc:docMkLst>
        <pc:docMk/>
      </pc:docMkLst>
      <pc:sldChg chg="modSp mod">
        <pc:chgData name="Valery Kubarovsky" userId="1586e3c2-b984-4779-9f34-8aaea672631f" providerId="ADAL" clId="{9BD377B0-1838-D845-8B7F-D48765E495CF}" dt="2024-01-23T22:41:14.476" v="41" actId="20577"/>
        <pc:sldMkLst>
          <pc:docMk/>
          <pc:sldMk cId="3097462331" sldId="256"/>
        </pc:sldMkLst>
        <pc:spChg chg="mod">
          <ac:chgData name="Valery Kubarovsky" userId="1586e3c2-b984-4779-9f34-8aaea672631f" providerId="ADAL" clId="{9BD377B0-1838-D845-8B7F-D48765E495CF}" dt="2024-01-23T22:41:14.476" v="41" actId="20577"/>
          <ac:spMkLst>
            <pc:docMk/>
            <pc:sldMk cId="3097462331" sldId="256"/>
            <ac:spMk id="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61C9B-03B4-E741-A963-277AFB6F35DD}" type="datetimeFigureOut">
              <a:rPr lang="en-US" smtClean="0"/>
              <a:t>1/22/24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D17A2E-F872-B648-8A8D-90148FB91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01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5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63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69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3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95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9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78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89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41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789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06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746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RICH Control Manual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Valery Kubarovsky</a:t>
            </a:r>
          </a:p>
          <a:p>
            <a:r>
              <a:rPr lang="en-US" sz="2000"/>
              <a:t> January </a:t>
            </a:r>
            <a:r>
              <a:rPr lang="en-US" sz="2000" dirty="0"/>
              <a:t>23, 2024</a:t>
            </a:r>
          </a:p>
        </p:txBody>
      </p:sp>
    </p:spTree>
    <p:extLst>
      <p:ext uri="{BB962C8B-B14F-4D97-AF65-F5344CB8AC3E}">
        <p14:creationId xmlns:p14="http://schemas.microsoft.com/office/powerpoint/2010/main" val="3097462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Electronic Volume Interlock</a:t>
            </a:r>
          </a:p>
        </p:txBody>
      </p:sp>
      <p:pic>
        <p:nvPicPr>
          <p:cNvPr id="4" name="Content Placeholder 3" descr="Electronic panel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83" b="-1100"/>
          <a:stretch/>
        </p:blipFill>
        <p:spPr>
          <a:xfrm>
            <a:off x="457200" y="1265760"/>
            <a:ext cx="4877319" cy="5374402"/>
          </a:xfrm>
        </p:spPr>
      </p:pic>
      <p:sp>
        <p:nvSpPr>
          <p:cNvPr id="5" name="TextBox 4"/>
          <p:cNvSpPr txBox="1"/>
          <p:nvPr/>
        </p:nvSpPr>
        <p:spPr>
          <a:xfrm>
            <a:off x="5422706" y="3342325"/>
            <a:ext cx="36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the temperature and humidity</a:t>
            </a:r>
          </a:p>
        </p:txBody>
      </p:sp>
    </p:spTree>
    <p:extLst>
      <p:ext uri="{BB962C8B-B14F-4D97-AF65-F5344CB8AC3E}">
        <p14:creationId xmlns:p14="http://schemas.microsoft.com/office/powerpoint/2010/main" val="643058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Nitrogen Volume Interlock</a:t>
            </a:r>
          </a:p>
        </p:txBody>
      </p:sp>
      <p:pic>
        <p:nvPicPr>
          <p:cNvPr id="4" name="Content Placeholder 3" descr="Nitrogen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7" b="-974"/>
          <a:stretch/>
        </p:blipFill>
        <p:spPr>
          <a:xfrm>
            <a:off x="553180" y="1150715"/>
            <a:ext cx="4518484" cy="5494981"/>
          </a:xfrm>
        </p:spPr>
      </p:pic>
      <p:sp>
        <p:nvSpPr>
          <p:cNvPr id="5" name="TextBox 4"/>
          <p:cNvSpPr txBox="1"/>
          <p:nvPr/>
        </p:nvSpPr>
        <p:spPr>
          <a:xfrm>
            <a:off x="5235716" y="3711657"/>
            <a:ext cx="36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the temperature and humidity</a:t>
            </a:r>
          </a:p>
        </p:txBody>
      </p:sp>
    </p:spTree>
    <p:extLst>
      <p:ext uri="{BB962C8B-B14F-4D97-AF65-F5344CB8AC3E}">
        <p14:creationId xmlns:p14="http://schemas.microsoft.com/office/powerpoint/2010/main" val="3086882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EF941-E103-CF42-8FCA-1CAE8BF8F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69DD62-870B-794B-A5A9-BB15C8EC4A76}"/>
              </a:ext>
            </a:extLst>
          </p:cNvPr>
          <p:cNvSpPr txBox="1"/>
          <p:nvPr/>
        </p:nvSpPr>
        <p:spPr>
          <a:xfrm>
            <a:off x="174661" y="274638"/>
            <a:ext cx="4949025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RICH front-end is sitting in the beam of the secondary particles. The radiation damage causes the malfunction of FE . Dead tiles appear. The damage is not permanent. It can be recovered by switching LV OFF/ON or reloading the RICH front-end FPGA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don’t need to perform the RICH full recovery daily any more. DAQ is reloading FPGA memory during prestart automatically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 case you got RICH alarm do the following: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Continue data taking if DAQ is working.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Start new run with CANCEL-RESET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With high probability the problem will be fixed automatically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If the problem is not solved do RICH full recovery.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If it does not not help call RICH expert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60291-6DCB-EC59-0961-4940954AE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74" y="846138"/>
            <a:ext cx="3763565" cy="549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176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F8AF3-7D80-A842-9FE1-4E886407C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RICH mainframe remote reboot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525FF-9781-8747-BADD-62595FB4B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In case of communication lost with the RICH mainframe try to reboot it remotely</a:t>
            </a:r>
          </a:p>
          <a:p>
            <a:r>
              <a:rPr lang="en-US" dirty="0"/>
              <a:t>To reboot only the CPU:</a:t>
            </a:r>
            <a:br>
              <a:rPr lang="en-US" dirty="0"/>
            </a:br>
            <a:r>
              <a:rPr lang="en-US" dirty="0" err="1"/>
              <a:t>caenhvReset.py</a:t>
            </a:r>
            <a:r>
              <a:rPr lang="en-US" dirty="0"/>
              <a:t> --soft hvrich1 (sector 4)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caenhvReset.py</a:t>
            </a:r>
            <a:r>
              <a:rPr lang="en-US" dirty="0"/>
              <a:t> --soft hvrich2 (sector 1)</a:t>
            </a:r>
          </a:p>
          <a:p>
            <a:r>
              <a:rPr lang="en-US" dirty="0"/>
              <a:t>To power cycle the whole thing, causing all voltages to go to zero:</a:t>
            </a:r>
            <a:br>
              <a:rPr lang="en-US" dirty="0"/>
            </a:br>
            <a:r>
              <a:rPr lang="en-US" dirty="0" err="1"/>
              <a:t>caenhvReset.py</a:t>
            </a:r>
            <a:r>
              <a:rPr lang="en-US" dirty="0"/>
              <a:t> --hard hvrich1 (sector 4)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caenhvReset.py</a:t>
            </a:r>
            <a:r>
              <a:rPr lang="en-US" dirty="0"/>
              <a:t> --hard hvrich2 (sector 1)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29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lascs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992" r="-8868"/>
          <a:stretch/>
        </p:blipFill>
        <p:spPr>
          <a:xfrm>
            <a:off x="423117" y="1268663"/>
            <a:ext cx="1157782" cy="518903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03656" y="630906"/>
            <a:ext cx="2664115" cy="4525963"/>
          </a:xfrm>
        </p:spPr>
        <p:txBody>
          <a:bodyPr/>
          <a:lstStyle/>
          <a:p>
            <a:r>
              <a:rPr lang="en-US" dirty="0"/>
              <a:t>Press RICH on </a:t>
            </a:r>
            <a:r>
              <a:rPr lang="en-US" dirty="0" err="1"/>
              <a:t>clascss</a:t>
            </a:r>
            <a:r>
              <a:rPr lang="en-US" dirty="0"/>
              <a:t> menu</a:t>
            </a:r>
          </a:p>
          <a:p>
            <a:r>
              <a:rPr lang="en-US" dirty="0"/>
              <a:t>Chose RICH Overview</a:t>
            </a:r>
          </a:p>
        </p:txBody>
      </p:sp>
      <p:pic>
        <p:nvPicPr>
          <p:cNvPr id="6" name="Picture 5" descr="RICH control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885" y="1268663"/>
            <a:ext cx="1432115" cy="51890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4B4383-978F-4164-C32F-D6B0D8F7D660}"/>
              </a:ext>
            </a:extLst>
          </p:cNvPr>
          <p:cNvSpPr txBox="1"/>
          <p:nvPr/>
        </p:nvSpPr>
        <p:spPr>
          <a:xfrm>
            <a:off x="698643" y="410966"/>
            <a:ext cx="3472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RICH GUI overview</a:t>
            </a:r>
          </a:p>
        </p:txBody>
      </p:sp>
    </p:spTree>
    <p:extLst>
      <p:ext uri="{BB962C8B-B14F-4D97-AF65-F5344CB8AC3E}">
        <p14:creationId xmlns:p14="http://schemas.microsoft.com/office/powerpoint/2010/main" val="3016428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4739809" y="1537372"/>
            <a:ext cx="2664115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i="1" dirty="0">
                <a:solidFill>
                  <a:srgbClr val="FF0000"/>
                </a:solidFill>
              </a:rPr>
              <a:t>Voltage</a:t>
            </a:r>
          </a:p>
          <a:p>
            <a:pPr marL="0" indent="0">
              <a:buNone/>
            </a:pPr>
            <a:r>
              <a:rPr lang="en-US" sz="2000" dirty="0"/>
              <a:t>        Control RICH HV and LV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Temperature Map</a:t>
            </a:r>
            <a:r>
              <a:rPr lang="en-US" sz="2000" dirty="0"/>
              <a:t>                        </a:t>
            </a:r>
          </a:p>
          <a:p>
            <a:pPr marL="0" indent="0">
              <a:buNone/>
            </a:pPr>
            <a:r>
              <a:rPr lang="en-US" sz="2000" dirty="0"/>
              <a:t>Shows the temperature of the RICH electronic boards</a:t>
            </a:r>
          </a:p>
          <a:p>
            <a:r>
              <a:rPr lang="en-US" sz="2000" b="1" i="1" dirty="0" err="1">
                <a:solidFill>
                  <a:srgbClr val="FF0000"/>
                </a:solidFill>
              </a:rPr>
              <a:t>Scaler</a:t>
            </a:r>
            <a:r>
              <a:rPr lang="en-US" sz="2000" b="1" i="1" dirty="0">
                <a:solidFill>
                  <a:srgbClr val="FF0000"/>
                </a:solidFill>
              </a:rPr>
              <a:t> Map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Presents the rate of the MAPMT pixels 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Hard Interlock</a:t>
            </a:r>
          </a:p>
          <a:p>
            <a:pPr marL="0" indent="0">
              <a:buNone/>
            </a:pPr>
            <a:r>
              <a:rPr lang="en-US" sz="2000" dirty="0"/>
              <a:t>Control the RICH interlock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Soft Interlock</a:t>
            </a:r>
          </a:p>
          <a:p>
            <a:pPr marL="0" indent="0">
              <a:buNone/>
            </a:pPr>
            <a:r>
              <a:rPr lang="en-US" sz="2000" dirty="0"/>
              <a:t>Control the max temperature of the FPGA chips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RICH GUI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52B101-668F-0FC1-B719-74A293556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72" y="1168318"/>
            <a:ext cx="3763565" cy="549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03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Interlock</a:t>
            </a:r>
          </a:p>
        </p:txBody>
      </p:sp>
      <p:pic>
        <p:nvPicPr>
          <p:cNvPr id="4" name="Content Placeholder 3" descr="RICH soft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42" r="10766"/>
          <a:stretch/>
        </p:blipFill>
        <p:spPr>
          <a:xfrm>
            <a:off x="241530" y="1600200"/>
            <a:ext cx="3331208" cy="4525963"/>
          </a:xfrm>
        </p:spPr>
      </p:pic>
      <p:sp>
        <p:nvSpPr>
          <p:cNvPr id="5" name="TextBox 4"/>
          <p:cNvSpPr txBox="1"/>
          <p:nvPr/>
        </p:nvSpPr>
        <p:spPr>
          <a:xfrm>
            <a:off x="5210765" y="1729728"/>
            <a:ext cx="2907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Max temperature has to be less than 75 C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Reset the interlock if necessary</a:t>
            </a:r>
          </a:p>
        </p:txBody>
      </p:sp>
    </p:spTree>
    <p:extLst>
      <p:ext uri="{BB962C8B-B14F-4D97-AF65-F5344CB8AC3E}">
        <p14:creationId xmlns:p14="http://schemas.microsoft.com/office/powerpoint/2010/main" val="1522844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Map</a:t>
            </a:r>
          </a:p>
        </p:txBody>
      </p:sp>
      <p:pic>
        <p:nvPicPr>
          <p:cNvPr id="4" name="Picture 3" descr="RICH temp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8" y="1262383"/>
            <a:ext cx="5291431" cy="53813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27513" y="2106517"/>
            <a:ext cx="30133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Max temperature has</a:t>
            </a:r>
          </a:p>
          <a:p>
            <a:r>
              <a:rPr lang="en-US" dirty="0"/>
              <a:t> to be less than 75 C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Soft interlock switches off</a:t>
            </a:r>
          </a:p>
          <a:p>
            <a:r>
              <a:rPr lang="en-US" dirty="0"/>
              <a:t>The RICH HV and LV if t&gt;75C</a:t>
            </a:r>
            <a:r>
              <a:rPr lang="en-US" baseline="30000" dirty="0"/>
              <a:t>0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All tiles have to be present </a:t>
            </a:r>
          </a:p>
          <a:p>
            <a:r>
              <a:rPr lang="en-US" dirty="0"/>
              <a:t>except Tile 21 in sector 1    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301138" y="2508692"/>
            <a:ext cx="4931858" cy="21503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398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RICH scalers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92754" y="1994488"/>
            <a:ext cx="282032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The plot presents the</a:t>
            </a:r>
          </a:p>
          <a:p>
            <a:r>
              <a:rPr lang="en-US" dirty="0"/>
              <a:t> average rate of the MAPMT</a:t>
            </a:r>
          </a:p>
          <a:p>
            <a:r>
              <a:rPr lang="en-US" dirty="0"/>
              <a:t> pixels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ALL MAPMTs have to</a:t>
            </a:r>
          </a:p>
          <a:p>
            <a:r>
              <a:rPr lang="en-US" dirty="0"/>
              <a:t> be present except Tile 21 </a:t>
            </a:r>
          </a:p>
          <a:p>
            <a:r>
              <a:rPr lang="en-US" dirty="0"/>
              <a:t>in sector 1   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645E8-2D91-B14D-8A39-E2D33C626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59" y="2114844"/>
            <a:ext cx="3997994" cy="447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492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009784" y="449856"/>
            <a:ext cx="209300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Hard Interlock</a:t>
            </a:r>
          </a:p>
          <a:p>
            <a:r>
              <a:rPr lang="en-US" dirty="0"/>
              <a:t> controls the </a:t>
            </a:r>
          </a:p>
          <a:p>
            <a:r>
              <a:rPr lang="en-US" dirty="0"/>
              <a:t>temperature</a:t>
            </a:r>
          </a:p>
          <a:p>
            <a:r>
              <a:rPr lang="en-US" dirty="0"/>
              <a:t> and humidity</a:t>
            </a:r>
          </a:p>
          <a:p>
            <a:r>
              <a:rPr lang="en-US" dirty="0"/>
              <a:t> inside the</a:t>
            </a:r>
          </a:p>
          <a:p>
            <a:r>
              <a:rPr lang="en-US" dirty="0"/>
              <a:t> RICH detector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Press this button</a:t>
            </a:r>
          </a:p>
          <a:p>
            <a:r>
              <a:rPr lang="en-US" dirty="0"/>
              <a:t>to  view the sector 1</a:t>
            </a:r>
          </a:p>
          <a:p>
            <a:r>
              <a:rPr lang="en-US" dirty="0"/>
              <a:t> panel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Press this button</a:t>
            </a:r>
          </a:p>
          <a:p>
            <a:r>
              <a:rPr lang="en-US" dirty="0"/>
              <a:t>to  view the sector 4</a:t>
            </a:r>
          </a:p>
          <a:p>
            <a:r>
              <a:rPr lang="en-US" dirty="0"/>
              <a:t> panel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1F3AC4-E813-3223-6CA9-78031DC39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204" y="0"/>
            <a:ext cx="5736981" cy="68580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</p:cNvCxnSpPr>
          <p:nvPr/>
        </p:nvCxnSpPr>
        <p:spPr>
          <a:xfrm flipH="1" flipV="1">
            <a:off x="4931596" y="1315092"/>
            <a:ext cx="1972638" cy="9452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/>
          </p:cNvCxnSpPr>
          <p:nvPr/>
        </p:nvCxnSpPr>
        <p:spPr>
          <a:xfrm flipH="1">
            <a:off x="4931596" y="3429000"/>
            <a:ext cx="2249769" cy="5748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2618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11008</TotalTime>
  <Words>401</Words>
  <Application>Microsoft Macintosh PowerPoint</Application>
  <PresentationFormat>On-screen Show (4:3)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RICH Control Manual</vt:lpstr>
      <vt:lpstr>                                  </vt:lpstr>
      <vt:lpstr>RICH mainframe remote reboot</vt:lpstr>
      <vt:lpstr>PowerPoint Presentation</vt:lpstr>
      <vt:lpstr>RICH GUI</vt:lpstr>
      <vt:lpstr>Soft Interlock</vt:lpstr>
      <vt:lpstr>Temperature Map</vt:lpstr>
      <vt:lpstr>RICH scalers</vt:lpstr>
      <vt:lpstr>PowerPoint Presentation</vt:lpstr>
      <vt:lpstr>Electronic Volume Interlock</vt:lpstr>
      <vt:lpstr>Nitrogen Volume Interlock</vt:lpstr>
    </vt:vector>
  </TitlesOfParts>
  <Company>Jefferson 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RICH Control Manual</dc:title>
  <dc:creator>Valery Kubarovsky</dc:creator>
  <cp:lastModifiedBy>Valery Kubarovsky</cp:lastModifiedBy>
  <cp:revision>23</cp:revision>
  <cp:lastPrinted>2021-09-21T16:44:35Z</cp:lastPrinted>
  <dcterms:created xsi:type="dcterms:W3CDTF">2018-01-11T21:57:32Z</dcterms:created>
  <dcterms:modified xsi:type="dcterms:W3CDTF">2024-01-23T23:00:54Z</dcterms:modified>
</cp:coreProperties>
</file>

<file path=docProps/thumbnail.jpeg>
</file>